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6"/>
  </p:notesMasterIdLst>
  <p:handoutMasterIdLst>
    <p:handoutMasterId r:id="rId17"/>
  </p:handoutMasterIdLst>
  <p:sldIdLst>
    <p:sldId id="312" r:id="rId5"/>
    <p:sldId id="257" r:id="rId6"/>
    <p:sldId id="304" r:id="rId7"/>
    <p:sldId id="307" r:id="rId8"/>
    <p:sldId id="281" r:id="rId9"/>
    <p:sldId id="323" r:id="rId10"/>
    <p:sldId id="314" r:id="rId11"/>
    <p:sldId id="317" r:id="rId12"/>
    <p:sldId id="282" r:id="rId13"/>
    <p:sldId id="324" r:id="rId14"/>
    <p:sldId id="319" r:id="rId15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02C8F"/>
    <a:srgbClr val="FDFBF6"/>
    <a:srgbClr val="AAC4E9"/>
    <a:srgbClr val="F5CDCE"/>
    <a:srgbClr val="DF8C8C"/>
    <a:srgbClr val="D4D593"/>
    <a:srgbClr val="E6F0FE"/>
    <a:srgbClr val="CDBE8A"/>
    <a:srgbClr val="F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5388" autoAdjust="0"/>
  </p:normalViewPr>
  <p:slideViewPr>
    <p:cSldViewPr snapToGrid="0" snapToObjects="1">
      <p:cViewPr varScale="1">
        <p:scale>
          <a:sx n="65" d="100"/>
          <a:sy n="65" d="100"/>
        </p:scale>
        <p:origin x="936" y="78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5E4AF-373C-429A-8AD0-F68B6D29149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987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67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4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138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transition spd="slow">
    <p:randomBar dir="vert"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  <p:transition spd="slow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  <p:transition spd="slow">
    <p:randomBar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  <p:transition spd="slow">
    <p:randomBar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  <p:transition spd="slow">
    <p:randomBar dir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  <p:transition spd="slow">
    <p:randomBar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  <p:transition spd="slow">
    <p:randomBar dir="vert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  <p:transition spd="slow">
    <p:randomBar dir="vert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  <p:transition spd="slow">
    <p:randomBar dir="vert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29172-4BF7-429F-BA25-7E9D1A4215EE}" type="datetimeFigureOut">
              <a:rPr lang="en-US" noProof="0" smtClean="0"/>
              <a:t>8/23/2024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6EA62-41C5-4F9A-A915-5B0BC739C923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9621105"/>
      </p:ext>
    </p:extLst>
  </p:cSld>
  <p:clrMapOvr>
    <a:masterClrMapping/>
  </p:clrMapOvr>
  <p:transition spd="slow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  <p:transition spd="slow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  <p:transition spd="slow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  <p:transition spd="slow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  <p:transition spd="slow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  <p:transition spd="slow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  <p:transition spd="slow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  <p:transition spd="slow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  <p:transition spd="slow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  <p:sldLayoutId id="2147483693" r:id="rId18"/>
  </p:sldLayoutIdLst>
  <p:transition spd="slow">
    <p:randomBar dir="vert"/>
  </p:transition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Comprehensive security Monitoring system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D975C2-B8A1-D692-3407-8BC47962B5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43" t="18448" r="9960" b="16633"/>
          <a:stretch/>
        </p:blipFill>
        <p:spPr>
          <a:xfrm>
            <a:off x="8408035" y="5247501"/>
            <a:ext cx="1843548" cy="137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4A6993-DF0A-B753-1893-26E3CF9CF8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73910" y="221225"/>
            <a:ext cx="5560142" cy="458925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DED20-79C4-A900-0891-395DC58CDE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EA859-FCE2-6FE1-7B96-ECBA8CA8823E}"/>
              </a:ext>
            </a:extLst>
          </p:cNvPr>
          <p:cNvSpPr txBox="1"/>
          <p:nvPr/>
        </p:nvSpPr>
        <p:spPr>
          <a:xfrm>
            <a:off x="2757948" y="4645742"/>
            <a:ext cx="91145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chart shows the proportion of users rating their satisfaction with our product across different satisfaction levels.</a:t>
            </a:r>
          </a:p>
        </p:txBody>
      </p:sp>
    </p:spTree>
    <p:extLst>
      <p:ext uri="{BB962C8B-B14F-4D97-AF65-F5344CB8AC3E}">
        <p14:creationId xmlns:p14="http://schemas.microsoft.com/office/powerpoint/2010/main" val="348650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696" y="475618"/>
            <a:ext cx="7631709" cy="1091627"/>
          </a:xfrm>
        </p:spPr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DB3991E-0605-C20E-53AD-D64E13638DA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48176799"/>
              </p:ext>
            </p:extLst>
          </p:nvPr>
        </p:nvGraphicFramePr>
        <p:xfrm>
          <a:off x="4781550" y="2303463"/>
          <a:ext cx="1121386" cy="387927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560693">
                  <a:extLst>
                    <a:ext uri="{9D8B030D-6E8A-4147-A177-3AD203B41FA5}">
                      <a16:colId xmlns:a16="http://schemas.microsoft.com/office/drawing/2014/main" val="2050154702"/>
                    </a:ext>
                  </a:extLst>
                </a:gridCol>
                <a:gridCol w="560693">
                  <a:extLst>
                    <a:ext uri="{9D8B030D-6E8A-4147-A177-3AD203B41FA5}">
                      <a16:colId xmlns:a16="http://schemas.microsoft.com/office/drawing/2014/main" val="1872764148"/>
                    </a:ext>
                  </a:extLst>
                </a:gridCol>
              </a:tblGrid>
              <a:tr h="606129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9142786"/>
                  </a:ext>
                </a:extLst>
              </a:tr>
              <a:tr h="606129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8576737"/>
                  </a:ext>
                </a:extLst>
              </a:tr>
              <a:tr h="64349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6410507"/>
                  </a:ext>
                </a:extLst>
              </a:tr>
              <a:tr h="606129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8116840"/>
                  </a:ext>
                </a:extLst>
              </a:tr>
              <a:tr h="606129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3592559"/>
                  </a:ext>
                </a:extLst>
              </a:tr>
              <a:tr h="811265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6564953"/>
                  </a:ext>
                </a:extLst>
              </a:tr>
            </a:tbl>
          </a:graphicData>
        </a:graphic>
      </p:graphicFrame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BD82253-ED40-68C1-935D-3E4A8900A0A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34786" r="34786"/>
          <a:stretch>
            <a:fillRect/>
          </a:stretch>
        </p:blipFill>
        <p:spPr>
          <a:xfrm>
            <a:off x="8886215" y="928688"/>
            <a:ext cx="3202545" cy="5892607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80246B02-0075-D478-8490-82EF8D0485B2}"/>
              </a:ext>
            </a:extLst>
          </p:cNvPr>
          <p:cNvSpPr>
            <a:spLocks noGrp="1" noChangeArrowheads="1"/>
          </p:cNvSpPr>
          <p:nvPr>
            <p:ph sz="half" idx="15"/>
          </p:nvPr>
        </p:nvSpPr>
        <p:spPr bwMode="auto">
          <a:xfrm>
            <a:off x="914400" y="1782113"/>
            <a:ext cx="7742903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Advanced Analytics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Incorporation of additional machine learning techniques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Expanded Monitoring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Coverage for new security threats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Feedback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Incorporate user feedback for continuous improvement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99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DA5F6E6D-A9ED-471F-B5D3-C84B84665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09557" y="270148"/>
            <a:ext cx="10937756" cy="6858000"/>
          </a:xfrm>
          <a:custGeom>
            <a:avLst/>
            <a:gdLst>
              <a:gd name="connsiteX0" fmla="*/ 1784518 w 10937756"/>
              <a:gd name="connsiteY0" fmla="*/ 0 h 6858000"/>
              <a:gd name="connsiteX1" fmla="*/ 9153238 w 10937756"/>
              <a:gd name="connsiteY1" fmla="*/ 0 h 6858000"/>
              <a:gd name="connsiteX2" fmla="*/ 9335959 w 10937756"/>
              <a:gd name="connsiteY2" fmla="*/ 174208 h 6858000"/>
              <a:gd name="connsiteX3" fmla="*/ 10937756 w 10937756"/>
              <a:gd name="connsiteY3" fmla="*/ 4041289 h 6858000"/>
              <a:gd name="connsiteX4" fmla="*/ 10277692 w 10937756"/>
              <a:gd name="connsiteY4" fmla="*/ 6648081 h 6858000"/>
              <a:gd name="connsiteX5" fmla="*/ 10156991 w 10937756"/>
              <a:gd name="connsiteY5" fmla="*/ 6858000 h 6858000"/>
              <a:gd name="connsiteX6" fmla="*/ 780765 w 10937756"/>
              <a:gd name="connsiteY6" fmla="*/ 6858000 h 6858000"/>
              <a:gd name="connsiteX7" fmla="*/ 660064 w 10937756"/>
              <a:gd name="connsiteY7" fmla="*/ 6648081 h 6858000"/>
              <a:gd name="connsiteX8" fmla="*/ 0 w 10937756"/>
              <a:gd name="connsiteY8" fmla="*/ 4041289 h 6858000"/>
              <a:gd name="connsiteX9" fmla="*/ 1601797 w 10937756"/>
              <a:gd name="connsiteY9" fmla="*/ 1742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37756" h="6858000">
                <a:moveTo>
                  <a:pt x="1784518" y="0"/>
                </a:moveTo>
                <a:lnTo>
                  <a:pt x="9153238" y="0"/>
                </a:lnTo>
                <a:lnTo>
                  <a:pt x="9335959" y="174208"/>
                </a:lnTo>
                <a:cubicBezTo>
                  <a:pt x="10325631" y="1163881"/>
                  <a:pt x="10937756" y="2531100"/>
                  <a:pt x="10937756" y="4041289"/>
                </a:cubicBezTo>
                <a:cubicBezTo>
                  <a:pt x="10937756" y="4985157"/>
                  <a:pt x="10698645" y="5873178"/>
                  <a:pt x="10277692" y="6648081"/>
                </a:cubicBezTo>
                <a:lnTo>
                  <a:pt x="10156991" y="6858000"/>
                </a:lnTo>
                <a:lnTo>
                  <a:pt x="780765" y="6858000"/>
                </a:lnTo>
                <a:lnTo>
                  <a:pt x="660064" y="6648081"/>
                </a:lnTo>
                <a:cubicBezTo>
                  <a:pt x="239111" y="5873178"/>
                  <a:pt x="0" y="4985157"/>
                  <a:pt x="0" y="4041289"/>
                </a:cubicBezTo>
                <a:cubicBezTo>
                  <a:pt x="0" y="2531100"/>
                  <a:pt x="612125" y="1163881"/>
                  <a:pt x="1601797" y="174208"/>
                </a:cubicBez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44864D6A-CDDD-4D60-8619-C1AD786F3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37076" y="3040141"/>
            <a:ext cx="1980000" cy="1980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CD1768A-EC26-4C6A-A57C-E23005890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44530" y="4425522"/>
            <a:ext cx="1980000" cy="1980000"/>
          </a:xfrm>
          <a:prstGeom prst="ellips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99530F13-2430-4DB9-9637-7708CFDD8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44530" y="1763284"/>
            <a:ext cx="1980000" cy="1980000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A4F69744-BE77-4CA9-862A-54E574EE8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41485" y="4435047"/>
            <a:ext cx="1980000" cy="1980000"/>
          </a:xfrm>
          <a:prstGeom prst="ellipse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8B7D5AE-8D15-48A8-BF79-863756AB2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41485" y="1820635"/>
            <a:ext cx="1980000" cy="198000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E26D681-9D60-4729-9BAF-8F1BC982F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05075" y="1618153"/>
            <a:ext cx="4638675" cy="4638675"/>
          </a:xfrm>
          <a:prstGeom prst="ellipse">
            <a:avLst/>
          </a:prstGeom>
          <a:solidFill>
            <a:schemeClr val="bg1">
              <a:lumMod val="95000"/>
              <a:alpha val="6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FD3B067-A626-42D5-A3BC-823CE088F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91603" y="2604030"/>
            <a:ext cx="2919412" cy="291941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393835" y="-172432"/>
            <a:ext cx="9875520" cy="135636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members: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1D56577-55A5-4AC0-A86E-107F2E113581}"/>
              </a:ext>
            </a:extLst>
          </p:cNvPr>
          <p:cNvSpPr/>
          <p:nvPr/>
        </p:nvSpPr>
        <p:spPr>
          <a:xfrm>
            <a:off x="653637" y="1920030"/>
            <a:ext cx="1216258" cy="6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2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48265B-D934-4BC5-8F2B-2322214922F8}"/>
              </a:ext>
            </a:extLst>
          </p:cNvPr>
          <p:cNvSpPr/>
          <p:nvPr/>
        </p:nvSpPr>
        <p:spPr>
          <a:xfrm>
            <a:off x="1986563" y="1920030"/>
            <a:ext cx="1080000" cy="6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2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C6E30C7-762E-4337-B852-3A7938FA969D}"/>
              </a:ext>
            </a:extLst>
          </p:cNvPr>
          <p:cNvSpPr/>
          <p:nvPr/>
        </p:nvSpPr>
        <p:spPr>
          <a:xfrm>
            <a:off x="9503811" y="1920030"/>
            <a:ext cx="1080000" cy="6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D54CB4-0066-4140-96B8-95930CD77276}"/>
              </a:ext>
            </a:extLst>
          </p:cNvPr>
          <p:cNvSpPr/>
          <p:nvPr/>
        </p:nvSpPr>
        <p:spPr>
          <a:xfrm>
            <a:off x="943897" y="2056706"/>
            <a:ext cx="2533636" cy="5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Usman Gill </a:t>
            </a:r>
          </a:p>
        </p:txBody>
      </p:sp>
      <p:pic>
        <p:nvPicPr>
          <p:cNvPr id="68" name="Picture 67" descr="Profile Photo Placeholder&#10;">
            <a:extLst>
              <a:ext uri="{FF2B5EF4-FFF2-40B4-BE49-F238E27FC236}">
                <a16:creationId xmlns:a16="http://schemas.microsoft.com/office/drawing/2014/main" id="{32DF3820-446F-414C-B6F3-A01CADD666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736" y="2382433"/>
            <a:ext cx="720000" cy="720000"/>
          </a:xfrm>
          <a:prstGeom prst="ellipse">
            <a:avLst/>
          </a:prstGeom>
        </p:spPr>
      </p:pic>
      <p:pic>
        <p:nvPicPr>
          <p:cNvPr id="61" name="Picture 60" descr="Profile Photo Placeholder&#10;">
            <a:extLst>
              <a:ext uri="{FF2B5EF4-FFF2-40B4-BE49-F238E27FC236}">
                <a16:creationId xmlns:a16="http://schemas.microsoft.com/office/drawing/2014/main" id="{A9876A92-3526-4DF7-9FC0-8126BB1AB7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919" y="2309158"/>
            <a:ext cx="720000" cy="720000"/>
          </a:xfrm>
          <a:prstGeom prst="ellipse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DCA2203-78D4-4184-A8B1-8D6E3C28C889}"/>
              </a:ext>
            </a:extLst>
          </p:cNvPr>
          <p:cNvSpPr/>
          <p:nvPr/>
        </p:nvSpPr>
        <p:spPr>
          <a:xfrm>
            <a:off x="8424529" y="2030869"/>
            <a:ext cx="2295540" cy="817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F0C271F-C24A-4E69-9D4E-298D827B8460}"/>
              </a:ext>
            </a:extLst>
          </p:cNvPr>
          <p:cNvSpPr/>
          <p:nvPr/>
        </p:nvSpPr>
        <p:spPr>
          <a:xfrm>
            <a:off x="4405736" y="3467670"/>
            <a:ext cx="2982385" cy="12841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Ayesha Virk </a:t>
            </a:r>
          </a:p>
        </p:txBody>
      </p:sp>
      <p:pic>
        <p:nvPicPr>
          <p:cNvPr id="62" name="Picture 61" descr="Profile Photo Placeholder&#10;">
            <a:extLst>
              <a:ext uri="{FF2B5EF4-FFF2-40B4-BE49-F238E27FC236}">
                <a16:creationId xmlns:a16="http://schemas.microsoft.com/office/drawing/2014/main" id="{12EDC4B6-81AB-4D32-995C-F037D579E5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784" y="3699148"/>
            <a:ext cx="720000" cy="720000"/>
          </a:xfrm>
          <a:prstGeom prst="ellipse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306DAE2-9434-42D9-B876-2B856348AD4A}"/>
              </a:ext>
            </a:extLst>
          </p:cNvPr>
          <p:cNvSpPr/>
          <p:nvPr/>
        </p:nvSpPr>
        <p:spPr>
          <a:xfrm>
            <a:off x="8433624" y="3789148"/>
            <a:ext cx="1080000" cy="5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2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267414-C32D-40FE-972B-255FF1A8576C}"/>
              </a:ext>
            </a:extLst>
          </p:cNvPr>
          <p:cNvSpPr/>
          <p:nvPr/>
        </p:nvSpPr>
        <p:spPr>
          <a:xfrm>
            <a:off x="5430000" y="4482873"/>
            <a:ext cx="1332000" cy="6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2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8E41E6-B0BF-44BC-98F9-F8F486ABC7F1}"/>
              </a:ext>
            </a:extLst>
          </p:cNvPr>
          <p:cNvSpPr/>
          <p:nvPr/>
        </p:nvSpPr>
        <p:spPr>
          <a:xfrm>
            <a:off x="402441" y="5771074"/>
            <a:ext cx="3250243" cy="5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Khadeeja</a:t>
            </a:r>
            <a:r>
              <a: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sz="2800" kern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Baqui</a:t>
            </a:r>
            <a:r>
              <a: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</a:p>
        </p:txBody>
      </p:sp>
      <p:pic>
        <p:nvPicPr>
          <p:cNvPr id="66" name="Picture 65" descr="Profile Photo Placeholder&#10;">
            <a:extLst>
              <a:ext uri="{FF2B5EF4-FFF2-40B4-BE49-F238E27FC236}">
                <a16:creationId xmlns:a16="http://schemas.microsoft.com/office/drawing/2014/main" id="{007B2302-AD72-4EAC-AEC0-435DCDB24AA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224" y="5085050"/>
            <a:ext cx="720000" cy="720000"/>
          </a:xfrm>
          <a:prstGeom prst="ellipse">
            <a:avLst/>
          </a:prstGeom>
        </p:spPr>
      </p:pic>
      <p:pic>
        <p:nvPicPr>
          <p:cNvPr id="76" name="Picture 75" descr="Profile Photo Placeholder&#10;">
            <a:extLst>
              <a:ext uri="{FF2B5EF4-FFF2-40B4-BE49-F238E27FC236}">
                <a16:creationId xmlns:a16="http://schemas.microsoft.com/office/drawing/2014/main" id="{5724F535-05DD-4582-83D7-3DDEC981BD4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55480" y="5085050"/>
            <a:ext cx="720000" cy="720000"/>
          </a:xfrm>
          <a:prstGeom prst="ellipse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58C1A8A-DB3C-4362-B041-C35C08C0195F}"/>
              </a:ext>
            </a:extLst>
          </p:cNvPr>
          <p:cNvSpPr/>
          <p:nvPr/>
        </p:nvSpPr>
        <p:spPr>
          <a:xfrm>
            <a:off x="9451268" y="5716828"/>
            <a:ext cx="2524421" cy="5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Majid Ali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C772BBE7-C6D8-4BF9-BA45-DC3C6BC93DE2}"/>
              </a:ext>
            </a:extLst>
          </p:cNvPr>
          <p:cNvSpPr/>
          <p:nvPr/>
        </p:nvSpPr>
        <p:spPr>
          <a:xfrm>
            <a:off x="9503811" y="5699074"/>
            <a:ext cx="1216258" cy="68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2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B1786F3-631A-4BEE-8323-68AB581BC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52221" y="2929105"/>
            <a:ext cx="213490" cy="21349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D13F3AC2-C134-452A-A575-2AEDD5FDD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26968" y="2948970"/>
            <a:ext cx="213490" cy="21349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F74C5EF9-9647-43F7-B54F-97E136BDC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20654" y="5004920"/>
            <a:ext cx="213490" cy="21349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6143EC5-1312-45C8-8A63-08B7FD81A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48961" y="3968701"/>
            <a:ext cx="213490" cy="21349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E95005B3-E7A9-43A7-9097-E5C0B12D0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68596" y="5007567"/>
            <a:ext cx="213490" cy="2134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3D4169F2-589F-4BCC-9E24-FF0760B9A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84253" y="2586848"/>
            <a:ext cx="82310" cy="823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2E67447B-A1BE-4C7F-841C-1D52C3E3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87585" y="2586848"/>
            <a:ext cx="82310" cy="823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8547C6B6-4C5C-4A9B-97B5-B9DAA62B6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84253" y="5613510"/>
            <a:ext cx="82310" cy="823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53B8C8A1-B8C7-423C-89FE-51E9ECFCB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87585" y="5613510"/>
            <a:ext cx="82310" cy="823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622A3281-34A2-40FA-8168-008FF7176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68" idx="4"/>
            <a:endCxn id="108" idx="4"/>
          </p:cNvCxnSpPr>
          <p:nvPr/>
        </p:nvCxnSpPr>
        <p:spPr>
          <a:xfrm rot="5400000" flipH="1">
            <a:off x="3678934" y="2015632"/>
            <a:ext cx="433275" cy="1740328"/>
          </a:xfrm>
          <a:prstGeom prst="bentConnector3">
            <a:avLst>
              <a:gd name="adj1" fmla="val -52761"/>
            </a:avLst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8A0D58C4-E3D8-4575-8BF0-37F45BB95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94619" y="2586848"/>
            <a:ext cx="82310" cy="823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B6E0B7E-8974-4A28-BC51-7F85C7F5B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66" idx="0"/>
            <a:endCxn id="110" idx="0"/>
          </p:cNvCxnSpPr>
          <p:nvPr/>
        </p:nvCxnSpPr>
        <p:spPr>
          <a:xfrm rot="16200000" flipH="1" flipV="1">
            <a:off x="3641086" y="4469372"/>
            <a:ext cx="528460" cy="1759816"/>
          </a:xfrm>
          <a:prstGeom prst="bentConnector3">
            <a:avLst>
              <a:gd name="adj1" fmla="val -43258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>
            <a:extLst>
              <a:ext uri="{FF2B5EF4-FFF2-40B4-BE49-F238E27FC236}">
                <a16:creationId xmlns:a16="http://schemas.microsoft.com/office/drawing/2014/main" id="{716F090E-A9F1-4775-801C-A297BCFA7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506735" y="5613510"/>
            <a:ext cx="82310" cy="823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6A5E1044-F23D-446F-BE87-4E46A9AA5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76" idx="0"/>
            <a:endCxn id="134" idx="0"/>
          </p:cNvCxnSpPr>
          <p:nvPr/>
        </p:nvCxnSpPr>
        <p:spPr>
          <a:xfrm rot="16200000" flipH="1">
            <a:off x="8217455" y="4283075"/>
            <a:ext cx="528460" cy="2132410"/>
          </a:xfrm>
          <a:prstGeom prst="bentConnector3">
            <a:avLst>
              <a:gd name="adj1" fmla="val -43258"/>
            </a:avLst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miling woman holding file folder at the office">
            <a:extLst>
              <a:ext uri="{FF2B5EF4-FFF2-40B4-BE49-F238E27FC236}">
                <a16:creationId xmlns:a16="http://schemas.microsoft.com/office/drawing/2014/main" id="{701D066F-6A0E-9796-A3E7-DCBCC861EB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6643" y="3831357"/>
            <a:ext cx="1577499" cy="10529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77238F-E208-21A5-5BE9-9F76981D6EA2}"/>
              </a:ext>
            </a:extLst>
          </p:cNvPr>
          <p:cNvSpPr txBox="1"/>
          <p:nvPr/>
        </p:nvSpPr>
        <p:spPr>
          <a:xfrm>
            <a:off x="8443750" y="3724239"/>
            <a:ext cx="3748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Tinashe </a:t>
            </a:r>
            <a:r>
              <a:rPr lang="en-US" sz="2800" dirty="0" err="1">
                <a:latin typeface="+mj-lt"/>
              </a:rPr>
              <a:t>Dzemwa</a:t>
            </a:r>
            <a:r>
              <a:rPr lang="en-US" sz="2800" dirty="0">
                <a:latin typeface="+mj-lt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FE6A47-D7B1-543B-9A8C-93AD14DD88D4}"/>
              </a:ext>
            </a:extLst>
          </p:cNvPr>
          <p:cNvSpPr txBox="1"/>
          <p:nvPr/>
        </p:nvSpPr>
        <p:spPr>
          <a:xfrm>
            <a:off x="8229600" y="2030869"/>
            <a:ext cx="3746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Saira Akram </a:t>
            </a:r>
          </a:p>
        </p:txBody>
      </p:sp>
    </p:spTree>
    <p:extLst>
      <p:ext uri="{BB962C8B-B14F-4D97-AF65-F5344CB8AC3E}">
        <p14:creationId xmlns:p14="http://schemas.microsoft.com/office/powerpoint/2010/main" val="1020636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/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6583680" cy="3207344"/>
          </a:xfrm>
        </p:spPr>
        <p:txBody>
          <a:bodyPr>
            <a:normAutofit fontScale="62500" lnSpcReduction="20000"/>
          </a:bodyPr>
          <a:lstStyle/>
          <a:p>
            <a:endParaRPr lang="en-US" sz="29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900" b="1" dirty="0"/>
              <a:t>PROJECT OVERVIEW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900" b="1" dirty="0"/>
              <a:t>KEY TECHNOLOGIES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900" b="1" dirty="0"/>
              <a:t>CORE AREA OF FOCUSES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900" b="1" dirty="0"/>
              <a:t>BENEFITS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900" b="1" dirty="0"/>
              <a:t>SYSTEM ARCHITECTURE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900" b="1" dirty="0"/>
              <a:t>IMPLEMENTATION STRATEGY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900" b="1" dirty="0"/>
              <a:t>FUTURE EHANCEMENTS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737" y="1918817"/>
            <a:ext cx="7197212" cy="2207908"/>
          </a:xfrm>
        </p:spPr>
        <p:txBody>
          <a:bodyPr/>
          <a:lstStyle/>
          <a:p>
            <a:r>
              <a:rPr lang="en-US" sz="3200" dirty="0"/>
              <a:t>Innovative Edge AI-Based Security &amp; Monitoring System</a:t>
            </a:r>
            <a:br>
              <a:rPr lang="en-US" sz="3200" dirty="0"/>
            </a:br>
            <a:br>
              <a:rPr lang="en-US" sz="2000" dirty="0"/>
            </a:b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AFC6D6A-CA0D-271A-52AF-E0BF8B11CD9C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0" r="27310"/>
          <a:stretch>
            <a:fillRect/>
          </a:stretch>
        </p:blipFill>
        <p:spPr bwMode="auto">
          <a:xfrm>
            <a:off x="443345" y="402580"/>
            <a:ext cx="3892681" cy="595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8F5D1F-98A4-A23C-5549-C4C05284AB4D}"/>
              </a:ext>
            </a:extLst>
          </p:cNvPr>
          <p:cNvSpPr txBox="1"/>
          <p:nvPr/>
        </p:nvSpPr>
        <p:spPr>
          <a:xfrm>
            <a:off x="4704736" y="3583860"/>
            <a:ext cx="62533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Objective</a:t>
            </a:r>
            <a:r>
              <a:rPr lang="en-US" sz="2800" dirty="0"/>
              <a:t>: Enhance security and monitoring across multiple domains using advanced AI technologies.</a:t>
            </a:r>
          </a:p>
        </p:txBody>
      </p:sp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6216E1A4-1994-6B5A-0D8B-24C71737874F}"/>
              </a:ext>
            </a:extLst>
          </p:cNvPr>
          <p:cNvSpPr/>
          <p:nvPr/>
        </p:nvSpPr>
        <p:spPr>
          <a:xfrm>
            <a:off x="4586748" y="622484"/>
            <a:ext cx="4852220" cy="1061884"/>
          </a:xfrm>
          <a:prstGeom prst="round2DiagRect">
            <a:avLst/>
          </a:prstGeom>
          <a:solidFill>
            <a:srgbClr val="202C8F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5D0A14-C1FF-4F7B-B94D-477C80AB04CA}"/>
              </a:ext>
            </a:extLst>
          </p:cNvPr>
          <p:cNvSpPr txBox="1"/>
          <p:nvPr/>
        </p:nvSpPr>
        <p:spPr>
          <a:xfrm>
            <a:off x="4704736" y="856933"/>
            <a:ext cx="4734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 </a:t>
            </a:r>
          </a:p>
        </p:txBody>
      </p:sp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32811"/>
            <a:ext cx="7005484" cy="1827895"/>
          </a:xfrm>
        </p:spPr>
        <p:txBody>
          <a:bodyPr/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Technologies</a:t>
            </a:r>
            <a:br>
              <a:rPr lang="en-US" b="1" dirty="0"/>
            </a:br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ECDA901-DD88-89EB-E10E-A2994D0A92D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56587" r="11741"/>
          <a:stretch/>
        </p:blipFill>
        <p:spPr>
          <a:xfrm>
            <a:off x="8874777" y="1057275"/>
            <a:ext cx="2402823" cy="356561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B37234-508A-DC40-C36B-9067BDCF6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0488" y="4784756"/>
            <a:ext cx="2695267" cy="1509350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250D1CBE-4D7B-AA93-BE73-50A5DEA3650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06244" y="2369333"/>
            <a:ext cx="7884243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Llama 3.1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Synthetic data generation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Improves training and testing of security models</a:t>
            </a:r>
            <a:endParaRPr lang="en-US" altLang="en-US" sz="2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Phi-3 Mini Model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Edge device deployment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Real-time analysis and response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C4567-E365-2473-82A7-022DCD96D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214" y="263675"/>
            <a:ext cx="10854813" cy="876054"/>
          </a:xfrm>
        </p:spPr>
        <p:txBody>
          <a:bodyPr/>
          <a:lstStyle/>
          <a:p>
            <a:r>
              <a:rPr lang="en-US" dirty="0"/>
              <a:t>CORE AREA OF Focuses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9DD3A9-789F-8C40-6334-D0AFFC10F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778D62-A98A-7216-DDBB-48FC45AACA9D}"/>
              </a:ext>
            </a:extLst>
          </p:cNvPr>
          <p:cNvSpPr/>
          <p:nvPr/>
        </p:nvSpPr>
        <p:spPr>
          <a:xfrm>
            <a:off x="571214" y="1283109"/>
            <a:ext cx="3248618" cy="5161935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B80281-BB48-E84A-12E3-AC9F5133831F}"/>
              </a:ext>
            </a:extLst>
          </p:cNvPr>
          <p:cNvSpPr/>
          <p:nvPr/>
        </p:nvSpPr>
        <p:spPr>
          <a:xfrm>
            <a:off x="571214" y="1283110"/>
            <a:ext cx="3248618" cy="5161935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1F9A53-3934-E23B-6CBE-2932E75998DA}"/>
              </a:ext>
            </a:extLst>
          </p:cNvPr>
          <p:cNvSpPr/>
          <p:nvPr/>
        </p:nvSpPr>
        <p:spPr>
          <a:xfrm>
            <a:off x="4248479" y="1257299"/>
            <a:ext cx="3248618" cy="5161935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117F3B-2B5C-E88A-9376-D9860EEF448C}"/>
              </a:ext>
            </a:extLst>
          </p:cNvPr>
          <p:cNvSpPr/>
          <p:nvPr/>
        </p:nvSpPr>
        <p:spPr>
          <a:xfrm>
            <a:off x="7840183" y="1333253"/>
            <a:ext cx="3248618" cy="5161935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6ED086-CCDC-0C8F-CB75-B45C8F56F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89" y="1283110"/>
            <a:ext cx="3154267" cy="27089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29F654-40EB-8939-8AC6-AFA6C9E52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479" y="4042229"/>
            <a:ext cx="3248618" cy="23327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FEB1CB-C690-0AE0-76B1-D2EB901B1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5744" y="1333253"/>
            <a:ext cx="3248618" cy="23538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328C031-A87D-14C7-64CE-782289224E8F}"/>
              </a:ext>
            </a:extLst>
          </p:cNvPr>
          <p:cNvSpPr txBox="1"/>
          <p:nvPr/>
        </p:nvSpPr>
        <p:spPr>
          <a:xfrm>
            <a:off x="4439265" y="1867522"/>
            <a:ext cx="2934929" cy="1938992"/>
          </a:xfrm>
          <a:custGeom>
            <a:avLst/>
            <a:gdLst>
              <a:gd name="connsiteX0" fmla="*/ 0 w 2182762"/>
              <a:gd name="connsiteY0" fmla="*/ 0 h 369332"/>
              <a:gd name="connsiteX1" fmla="*/ 2182762 w 2182762"/>
              <a:gd name="connsiteY1" fmla="*/ 0 h 369332"/>
              <a:gd name="connsiteX2" fmla="*/ 2182762 w 2182762"/>
              <a:gd name="connsiteY2" fmla="*/ 369332 h 369332"/>
              <a:gd name="connsiteX3" fmla="*/ 0 w 2182762"/>
              <a:gd name="connsiteY3" fmla="*/ 369332 h 369332"/>
              <a:gd name="connsiteX4" fmla="*/ 0 w 2182762"/>
              <a:gd name="connsiteY4" fmla="*/ 0 h 369332"/>
              <a:gd name="connsiteX0" fmla="*/ 0 w 2182762"/>
              <a:gd name="connsiteY0" fmla="*/ 0 h 1770429"/>
              <a:gd name="connsiteX1" fmla="*/ 2182762 w 2182762"/>
              <a:gd name="connsiteY1" fmla="*/ 0 h 1770429"/>
              <a:gd name="connsiteX2" fmla="*/ 2182762 w 2182762"/>
              <a:gd name="connsiteY2" fmla="*/ 369332 h 1770429"/>
              <a:gd name="connsiteX3" fmla="*/ 0 w 2182762"/>
              <a:gd name="connsiteY3" fmla="*/ 1770429 h 1770429"/>
              <a:gd name="connsiteX4" fmla="*/ 0 w 2182762"/>
              <a:gd name="connsiteY4" fmla="*/ 0 h 1770429"/>
              <a:gd name="connsiteX0" fmla="*/ 0 w 2315498"/>
              <a:gd name="connsiteY0" fmla="*/ 0 h 2168635"/>
              <a:gd name="connsiteX1" fmla="*/ 2182762 w 2315498"/>
              <a:gd name="connsiteY1" fmla="*/ 0 h 2168635"/>
              <a:gd name="connsiteX2" fmla="*/ 2315498 w 2315498"/>
              <a:gd name="connsiteY2" fmla="*/ 2168635 h 2168635"/>
              <a:gd name="connsiteX3" fmla="*/ 0 w 2315498"/>
              <a:gd name="connsiteY3" fmla="*/ 1770429 h 2168635"/>
              <a:gd name="connsiteX4" fmla="*/ 0 w 2315498"/>
              <a:gd name="connsiteY4" fmla="*/ 0 h 2168635"/>
              <a:gd name="connsiteX0" fmla="*/ 0 w 2315498"/>
              <a:gd name="connsiteY0" fmla="*/ 0 h 2168635"/>
              <a:gd name="connsiteX1" fmla="*/ 2182762 w 2315498"/>
              <a:gd name="connsiteY1" fmla="*/ 0 h 2168635"/>
              <a:gd name="connsiteX2" fmla="*/ 2315498 w 2315498"/>
              <a:gd name="connsiteY2" fmla="*/ 2168635 h 2168635"/>
              <a:gd name="connsiteX3" fmla="*/ 0 w 2315498"/>
              <a:gd name="connsiteY3" fmla="*/ 1770429 h 2168635"/>
              <a:gd name="connsiteX4" fmla="*/ 0 w 2315498"/>
              <a:gd name="connsiteY4" fmla="*/ 0 h 2168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498" h="2168635">
                <a:moveTo>
                  <a:pt x="0" y="0"/>
                </a:moveTo>
                <a:lnTo>
                  <a:pt x="2182762" y="0"/>
                </a:lnTo>
                <a:cubicBezTo>
                  <a:pt x="2227007" y="722878"/>
                  <a:pt x="2227008" y="1460505"/>
                  <a:pt x="2315498" y="2168635"/>
                </a:cubicBezTo>
                <a:lnTo>
                  <a:pt x="0" y="1770429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Malware Detection: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Identifies and responds to malicious detection.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Analyzes patterns and behaviors.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4F6C64-DD56-024A-6783-4939D3638E4C}"/>
              </a:ext>
            </a:extLst>
          </p:cNvPr>
          <p:cNvSpPr txBox="1"/>
          <p:nvPr/>
        </p:nvSpPr>
        <p:spPr>
          <a:xfrm>
            <a:off x="618389" y="4479901"/>
            <a:ext cx="30106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Traffic Monitoring: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Monitors network traffic for unusual patterns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Detects abnormal spikes and unauthorized access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D99EB2-3C9F-508C-5049-002020ECCF0C}"/>
              </a:ext>
            </a:extLst>
          </p:cNvPr>
          <p:cNvSpPr txBox="1"/>
          <p:nvPr/>
        </p:nvSpPr>
        <p:spPr>
          <a:xfrm>
            <a:off x="7925744" y="3864076"/>
            <a:ext cx="30774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Unusual Login Activity Tracking: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Tracks login behaviors for anomalies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Flags unusual access patterns and failed attempts</a:t>
            </a:r>
          </a:p>
        </p:txBody>
      </p:sp>
    </p:spTree>
    <p:extLst>
      <p:ext uri="{BB962C8B-B14F-4D97-AF65-F5344CB8AC3E}">
        <p14:creationId xmlns:p14="http://schemas.microsoft.com/office/powerpoint/2010/main" val="409789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10199-C129-11F0-56F2-2D1AED21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390" y="-1462943"/>
            <a:ext cx="7043617" cy="2520217"/>
          </a:xfrm>
        </p:spPr>
        <p:txBody>
          <a:bodyPr/>
          <a:lstStyle/>
          <a:p>
            <a:r>
              <a:rPr lang="en-US" dirty="0"/>
              <a:t>benefits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AEC4F-E711-8552-9C34-82C1514A1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1293EFBA-F890-C446-7A4A-0DB8B114F2DF}"/>
              </a:ext>
            </a:extLst>
          </p:cNvPr>
          <p:cNvSpPr/>
          <p:nvPr/>
        </p:nvSpPr>
        <p:spPr>
          <a:xfrm>
            <a:off x="3627390" y="324465"/>
            <a:ext cx="3864791" cy="839967"/>
          </a:xfrm>
          <a:prstGeom prst="round2DiagRect">
            <a:avLst/>
          </a:prstGeom>
          <a:solidFill>
            <a:srgbClr val="202C8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687FF8-B437-876F-B946-E9E0E82E5DD6}"/>
              </a:ext>
            </a:extLst>
          </p:cNvPr>
          <p:cNvSpPr txBox="1"/>
          <p:nvPr/>
        </p:nvSpPr>
        <p:spPr>
          <a:xfrm>
            <a:off x="3937946" y="324465"/>
            <a:ext cx="35691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235D198-1A0F-EE42-2E63-E696C6CED9B6}"/>
              </a:ext>
            </a:extLst>
          </p:cNvPr>
          <p:cNvSpPr>
            <a:spLocks noGrp="1" noChangeArrowheads="1"/>
          </p:cNvSpPr>
          <p:nvPr>
            <p:ph idx="11"/>
          </p:nvPr>
        </p:nvSpPr>
        <p:spPr bwMode="auto">
          <a:xfrm>
            <a:off x="3407133" y="2167089"/>
            <a:ext cx="7831138" cy="3816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Scalability: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Easily deployable across multiple devices and locations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Efficiency: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Reduces data transfer needs with edge processing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Performance: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Immediate threat detection and response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Operational Transparency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Continuous monitoring and real-time alerts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71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55F2D4-C20E-BEBC-1CCF-4449B045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65393"/>
            <a:ext cx="7631709" cy="1091627"/>
          </a:xfrm>
        </p:spPr>
        <p:txBody>
          <a:bodyPr/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br>
              <a:rPr lang="en-US" b="1" dirty="0"/>
            </a:br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DD0A0899-5B02-CEB5-E5DD-448B169C23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34782" r="34782"/>
          <a:stretch/>
        </p:blipFill>
        <p:spPr>
          <a:xfrm>
            <a:off x="8989454" y="965393"/>
            <a:ext cx="3202545" cy="589260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CE1B8-1C92-D6D2-444B-652DB90E8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B6A264-D059-BD9F-6771-BDBC4BC4D725}"/>
              </a:ext>
            </a:extLst>
          </p:cNvPr>
          <p:cNvSpPr>
            <a:spLocks noGrp="1" noChangeArrowheads="1"/>
          </p:cNvSpPr>
          <p:nvPr>
            <p:ph sz="half" idx="15"/>
          </p:nvPr>
        </p:nvSpPr>
        <p:spPr bwMode="auto">
          <a:xfrm>
            <a:off x="914399" y="1842279"/>
            <a:ext cx="7418440" cy="375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Generation: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Llama 3.1 for synthetic datasets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Edge Deployment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Phi-3 Mini Model for real-time analysis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Security Modules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Malware detection, traffic monitoring, login tracking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619646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5" y="1057274"/>
            <a:ext cx="7965461" cy="994164"/>
          </a:xfrm>
        </p:spPr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Strategy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27AC28C-58DE-277C-CFD5-B9A19AB0FBB0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3460750" y="2390102"/>
            <a:ext cx="8597225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Integration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Seamless integration with existing infrastructure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Deployment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Rollout plan for edge devices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Maintenance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Ongoing updates and model tuning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719FA4-954C-4FA8-82CB-206659C3B826}">
  <ds:schemaRefs>
    <ds:schemaRef ds:uri="http://schemas.microsoft.com/sharepoint/v3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www.w3.org/XML/1998/namespace"/>
    <ds:schemaRef ds:uri="http://purl.org/dc/elements/1.1/"/>
    <ds:schemaRef ds:uri="16c05727-aa75-4e4a-9b5f-8a80a1165891"/>
    <ds:schemaRef ds:uri="230e9df3-be65-4c73-a93b-d1236ebd677e"/>
    <ds:schemaRef ds:uri="http://schemas.openxmlformats.org/package/2006/metadata/core-properties"/>
    <ds:schemaRef ds:uri="71af3243-3dd4-4a8d-8c0d-dd76da1f02a5"/>
    <ds:schemaRef ds:uri="http://purl.org/dc/terms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{F4C97E11-83DF-4159-8049-F505F1426314}tf78438558_win32</Template>
  <TotalTime>248</TotalTime>
  <Words>297</Words>
  <Application>Microsoft Office PowerPoint</Application>
  <PresentationFormat>Widescreen</PresentationFormat>
  <Paragraphs>78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Arial Black</vt:lpstr>
      <vt:lpstr>Calibri</vt:lpstr>
      <vt:lpstr>Sabon Next LT</vt:lpstr>
      <vt:lpstr>Times New Roman</vt:lpstr>
      <vt:lpstr>Wingdings</vt:lpstr>
      <vt:lpstr>Custom</vt:lpstr>
      <vt:lpstr>Comprehensive security Monitoring system </vt:lpstr>
      <vt:lpstr>Team members: </vt:lpstr>
      <vt:lpstr>agenda</vt:lpstr>
      <vt:lpstr>Innovative Edge AI-Based Security &amp; Monitoring System  </vt:lpstr>
      <vt:lpstr>Key Technologies </vt:lpstr>
      <vt:lpstr>CORE AREA OF Focuses  </vt:lpstr>
      <vt:lpstr>benefits </vt:lpstr>
      <vt:lpstr>System Architecture </vt:lpstr>
      <vt:lpstr>Implementation Strategy</vt:lpstr>
      <vt:lpstr>PowerPoint Presentation</vt:lpstr>
      <vt:lpstr>Future Enhancements</vt:lpstr>
    </vt:vector>
  </TitlesOfParts>
  <Company>MRT www.Win2Farsi.com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waleed akram</dc:creator>
  <cp:lastModifiedBy>waleed akram</cp:lastModifiedBy>
  <cp:revision>2</cp:revision>
  <dcterms:created xsi:type="dcterms:W3CDTF">2024-08-21T19:00:59Z</dcterms:created>
  <dcterms:modified xsi:type="dcterms:W3CDTF">2024-08-23T20:50:45Z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